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F0E0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914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AFA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PE-Backed MSO Model — Cosmetic Healthcare M&amp;A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0" y="1051560"/>
            <a:ext cx="3657600" cy="777240"/>
          </a:xfrm>
          <a:prstGeom prst="rect">
            <a:avLst/>
          </a:prstGeom>
          <a:solidFill>
            <a:srgbClr val="333F40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743200" y="105156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AFA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Investor / Fund</a:t>
            </a:r>
            <a:endParaRPr lang="en-US" sz="16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CED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Investment &amp; Strategic Oversight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572000" y="1828800"/>
            <a:ext cx="0" cy="502920"/>
          </a:xfrm>
          <a:prstGeom prst="line">
            <a:avLst/>
          </a:prstGeom>
          <a:noFill/>
          <a:ln w="25400">
            <a:solidFill>
              <a:srgbClr val="524F4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462272" y="2130552"/>
            <a:ext cx="219456" cy="219456"/>
          </a:xfrm>
          <a:prstGeom prst="downArrow">
            <a:avLst/>
          </a:prstGeom>
          <a:solidFill>
            <a:srgbClr val="524F4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800600" y="1865376"/>
            <a:ext cx="1645920" cy="320040"/>
          </a:xfrm>
          <a:prstGeom prst="rect">
            <a:avLst/>
          </a:prstGeom>
          <a:solidFill>
            <a:srgbClr val="DBD9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800600" y="1865376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4D49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Equity Ownership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457200" y="2331720"/>
            <a:ext cx="3200400" cy="2148840"/>
          </a:xfrm>
          <a:prstGeom prst="rect">
            <a:avLst/>
          </a:prstGeom>
          <a:solidFill>
            <a:srgbClr val="0F0E0D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57200" y="2331720"/>
            <a:ext cx="3200400" cy="457200"/>
          </a:xfrm>
          <a:prstGeom prst="rect">
            <a:avLst/>
          </a:prstGeom>
          <a:solidFill>
            <a:srgbClr val="333F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94360" y="2350008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en-US" sz="1050" b="1" dirty="0">
                <a:solidFill>
                  <a:srgbClr val="FAFA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Services</a:t>
            </a:r>
            <a:endParaRPr lang="en-US" sz="1050" dirty="0"/>
          </a:p>
          <a:p>
            <a:pPr marL="0" indent="0" algn="ctr">
              <a:lnSpc>
                <a:spcPct val="85000"/>
              </a:lnSpc>
              <a:buNone/>
            </a:pPr>
            <a:r>
              <a:rPr lang="en-US" sz="1050" b="1" dirty="0">
                <a:solidFill>
                  <a:srgbClr val="FAFA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 (MSO)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40080" y="288036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ADAB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Non-Clinical Assets Owned: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640080" y="3081528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750" dirty="0">
                <a:solidFill>
                  <a:srgbClr val="CCCA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Estate &amp; Facilities</a:t>
            </a:r>
            <a:endParaRPr lang="en-US" sz="7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750" dirty="0">
                <a:solidFill>
                  <a:srgbClr val="CCCA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/ Intellectual Property</a:t>
            </a:r>
            <a:endParaRPr lang="en-US" sz="7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750" dirty="0">
                <a:solidFill>
                  <a:srgbClr val="CCCA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&amp; Equipment</a:t>
            </a: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640080" y="370332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ADAB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Administrative Services: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640080" y="3904488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750" dirty="0">
                <a:solidFill>
                  <a:srgbClr val="CCCA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Billing &amp; Revenue Cycle</a:t>
            </a:r>
            <a:endParaRPr lang="en-US" sz="7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750" dirty="0">
                <a:solidFill>
                  <a:srgbClr val="CCCA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&amp; Branding</a:t>
            </a:r>
            <a:endParaRPr lang="en-US" sz="7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750" dirty="0">
                <a:solidFill>
                  <a:srgbClr val="CCCA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&amp; Staffing</a:t>
            </a:r>
            <a:endParaRPr lang="en-US" sz="750" dirty="0"/>
          </a:p>
        </p:txBody>
      </p:sp>
      <p:sp>
        <p:nvSpPr>
          <p:cNvPr id="17" name="Shape 15"/>
          <p:cNvSpPr/>
          <p:nvPr/>
        </p:nvSpPr>
        <p:spPr>
          <a:xfrm>
            <a:off x="5486400" y="2331720"/>
            <a:ext cx="3200400" cy="2148840"/>
          </a:xfrm>
          <a:prstGeom prst="rect">
            <a:avLst/>
          </a:prstGeom>
          <a:solidFill>
            <a:srgbClr val="0F0E0D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5486400" y="2331720"/>
            <a:ext cx="3200400" cy="457200"/>
          </a:xfrm>
          <a:prstGeom prst="rect">
            <a:avLst/>
          </a:prstGeom>
          <a:solidFill>
            <a:srgbClr val="593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623560" y="2350008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en-US" sz="1050" b="1" dirty="0">
                <a:solidFill>
                  <a:srgbClr val="FAFA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Practice</a:t>
            </a:r>
            <a:endParaRPr lang="en-US" sz="1050" dirty="0"/>
          </a:p>
          <a:p>
            <a:pPr marL="0" indent="0" algn="ctr">
              <a:lnSpc>
                <a:spcPct val="85000"/>
              </a:lnSpc>
              <a:buNone/>
            </a:pPr>
            <a:r>
              <a:rPr lang="en-US" sz="1050" b="1" dirty="0">
                <a:solidFill>
                  <a:srgbClr val="FAFA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(PC / PLLC)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669280" y="288036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ADAB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Functions Retained: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669280" y="3081528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750" dirty="0">
                <a:solidFill>
                  <a:srgbClr val="CCCA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Decision-Making</a:t>
            </a:r>
            <a:endParaRPr lang="en-US" sz="7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750" dirty="0">
                <a:solidFill>
                  <a:srgbClr val="CCCA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Care &amp; Treatment</a:t>
            </a:r>
            <a:endParaRPr lang="en-US" sz="7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750" dirty="0">
                <a:solidFill>
                  <a:srgbClr val="CCCA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Physician Employment</a:t>
            </a:r>
            <a:endParaRPr lang="en-US" sz="750" dirty="0"/>
          </a:p>
        </p:txBody>
      </p:sp>
      <p:sp>
        <p:nvSpPr>
          <p:cNvPr id="22" name="Shape 20"/>
          <p:cNvSpPr/>
          <p:nvPr/>
        </p:nvSpPr>
        <p:spPr>
          <a:xfrm>
            <a:off x="5623560" y="3794760"/>
            <a:ext cx="2926080" cy="548640"/>
          </a:xfrm>
          <a:prstGeom prst="rect">
            <a:avLst/>
          </a:prstGeom>
          <a:solidFill>
            <a:srgbClr val="1F1D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715000" y="37947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CD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Owned by Licensed Physician</a:t>
            </a:r>
            <a:endParaRPr lang="en-US" sz="850" dirty="0"/>
          </a:p>
          <a:p>
            <a:pPr marL="0" indent="0" algn="ctr">
              <a:buNone/>
            </a:pPr>
            <a:r>
              <a:rPr lang="en-US" sz="750" dirty="0">
                <a:solidFill>
                  <a:srgbClr val="ADAB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CPOM-Compliant Structure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3794760" y="2423160"/>
            <a:ext cx="1554480" cy="548640"/>
          </a:xfrm>
          <a:prstGeom prst="rect">
            <a:avLst/>
          </a:prstGeom>
          <a:solidFill>
            <a:srgbClr val="4D4939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3794760" y="242316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AFA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Services</a:t>
            </a:r>
            <a:endParaRPr lang="en-US" sz="750" dirty="0"/>
          </a:p>
          <a:p>
            <a:pPr marL="0" indent="0" algn="ctr">
              <a:buNone/>
            </a:pPr>
            <a:r>
              <a:rPr lang="en-US" sz="750" b="1" dirty="0">
                <a:solidFill>
                  <a:srgbClr val="FAFA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 (MSA)</a:t>
            </a:r>
            <a:endParaRPr lang="en-US" sz="750" dirty="0"/>
          </a:p>
        </p:txBody>
      </p:sp>
      <p:sp>
        <p:nvSpPr>
          <p:cNvPr id="26" name="Shape 24"/>
          <p:cNvSpPr/>
          <p:nvPr/>
        </p:nvSpPr>
        <p:spPr>
          <a:xfrm>
            <a:off x="3657600" y="3246120"/>
            <a:ext cx="1828800" cy="0"/>
          </a:xfrm>
          <a:prstGeom prst="line">
            <a:avLst/>
          </a:prstGeom>
          <a:noFill/>
          <a:ln w="31750">
            <a:solidFill>
              <a:srgbClr val="333F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5303520" y="3154680"/>
            <a:ext cx="182880" cy="182880"/>
          </a:xfrm>
          <a:prstGeom prst="rightArrow">
            <a:avLst/>
          </a:prstGeom>
          <a:solidFill>
            <a:srgbClr val="333F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3749040" y="295351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333F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Administrative Services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3749040" y="3099816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dirty="0">
                <a:solidFill>
                  <a:srgbClr val="706D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(Billing, Marketing, HR)</a:t>
            </a:r>
            <a:endParaRPr lang="en-US" sz="600" dirty="0"/>
          </a:p>
        </p:txBody>
      </p:sp>
      <p:sp>
        <p:nvSpPr>
          <p:cNvPr id="30" name="Shape 28"/>
          <p:cNvSpPr/>
          <p:nvPr/>
        </p:nvSpPr>
        <p:spPr>
          <a:xfrm>
            <a:off x="3657600" y="3840480"/>
            <a:ext cx="1828800" cy="0"/>
          </a:xfrm>
          <a:prstGeom prst="line">
            <a:avLst/>
          </a:prstGeom>
          <a:noFill/>
          <a:ln w="31750">
            <a:solidFill>
              <a:srgbClr val="593D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3657600" y="3749040"/>
            <a:ext cx="182880" cy="182880"/>
          </a:xfrm>
          <a:prstGeom prst="leftArrow">
            <a:avLst/>
          </a:prstGeom>
          <a:solidFill>
            <a:srgbClr val="593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3794760" y="3913632"/>
            <a:ext cx="1554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593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FMV Management Fee</a:t>
            </a:r>
            <a:endParaRPr lang="en-US" sz="700" dirty="0"/>
          </a:p>
        </p:txBody>
      </p:sp>
      <p:sp>
        <p:nvSpPr>
          <p:cNvPr id="33" name="Shape 31"/>
          <p:cNvSpPr/>
          <p:nvPr/>
        </p:nvSpPr>
        <p:spPr>
          <a:xfrm>
            <a:off x="0" y="4617720"/>
            <a:ext cx="9144000" cy="525780"/>
          </a:xfrm>
          <a:prstGeom prst="rect">
            <a:avLst/>
          </a:prstGeom>
          <a:solidFill>
            <a:srgbClr val="F2F1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0" y="4617720"/>
            <a:ext cx="9144000" cy="18288"/>
          </a:xfrm>
          <a:prstGeom prst="rect">
            <a:avLst/>
          </a:prstGeom>
          <a:solidFill>
            <a:srgbClr val="E5E5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548640" y="4636008"/>
            <a:ext cx="80467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3331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Context: </a:t>
            </a:r>
            <a:r>
              <a:rPr lang="en-US" sz="750" dirty="0">
                <a:solidFill>
                  <a:srgbClr val="524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Corporate Practice of Medicine (CPOM) doctrine prohibits non-physicians from owning medical practices. This MSO structure enables PE control of non-clinical operations while maintaining full CPOM compliance.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Office PowerPoint</Application>
  <PresentationFormat>On-screen Show (16:9)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PE-Backed MSO Model — Cosmetic Healthcare M&amp;A</dc:title>
  <dc:subject>PptxGenJS Presentation</dc:subject>
  <dc:creator>Seigfreid Bingham</dc:creator>
  <cp:lastModifiedBy>Straley, Kelli L.</cp:lastModifiedBy>
  <cp:revision>2</cp:revision>
  <dcterms:created xsi:type="dcterms:W3CDTF">2026-09-04T14:11:01Z</dcterms:created>
  <dcterms:modified xsi:type="dcterms:W3CDTF">2026-10-19T14:51:34Z</dcterms:modified>
</cp:coreProperties>
</file>